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8288000" cy="10287000"/>
  <p:notesSz cx="6858000" cy="9144000"/>
  <p:embeddedFontLst>
    <p:embeddedFont>
      <p:font typeface="Pretendard Bold" panose="020B0600000101010101" charset="-127"/>
      <p:bold r:id="rId11"/>
    </p:embeddedFont>
    <p:embeddedFont>
      <p:font typeface="Pretendard Regular" panose="020B0600000101010101" charset="-127"/>
      <p:regular r:id="rId12"/>
    </p:embeddedFont>
    <p:embeddedFont>
      <p:font typeface="Pretendard SemiBold" panose="020B0600000101010101" charset="-127"/>
      <p:bold r:id="rId13"/>
    </p:embeddedFont>
    <p:embeddedFont>
      <p:font typeface="Calibri" panose="020F0502020204030204" pitchFamily="34" charset="0"/>
      <p:regular r:id="rId14"/>
      <p:bold r:id="rId15"/>
      <p:italic r:id="rId16"/>
      <p:boldItalic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1" d="100"/>
          <a:sy n="51" d="100"/>
        </p:scale>
        <p:origin x="898" y="5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8A59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927100"/>
            <a:ext cx="17145000" cy="635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9334500"/>
            <a:ext cx="17145000" cy="254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257300" y="6007100"/>
            <a:ext cx="31115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1800" b="0" i="0" u="none" strike="noStrike">
                <a:solidFill>
                  <a:srgbClr val="FFFFFF">
                    <a:alpha val="80000"/>
                  </a:srgbClr>
                </a:solidFill>
                <a:ea typeface="Pretendard Regular"/>
              </a:rPr>
              <a:t>지도</a:t>
            </a:r>
            <a:r>
              <a:rPr lang="en-US" sz="1800" b="0" i="0" u="none" strike="noStrike">
                <a:solidFill>
                  <a:srgbClr val="FFFFFF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800" b="0" i="0" u="none" strike="noStrike">
                <a:solidFill>
                  <a:srgbClr val="FFFFFF">
                    <a:alpha val="80000"/>
                  </a:srgbClr>
                </a:solidFill>
                <a:ea typeface="Pretendard Regular"/>
              </a:rPr>
              <a:t>교수님</a:t>
            </a:r>
            <a:r>
              <a:rPr lang="en-US" sz="1800" b="0" i="0" u="none" strike="noStrike">
                <a:solidFill>
                  <a:srgbClr val="FFFFFF">
                    <a:alpha val="80000"/>
                  </a:srgbClr>
                </a:solidFill>
                <a:latin typeface="Pretendard Regular"/>
              </a:rPr>
              <a:t> : </a:t>
            </a:r>
            <a:r>
              <a:rPr lang="ko-KR" sz="1800" b="0" i="0" u="none" strike="noStrike">
                <a:solidFill>
                  <a:srgbClr val="FFFFFF">
                    <a:alpha val="80000"/>
                  </a:srgbClr>
                </a:solidFill>
                <a:ea typeface="Pretendard Regular"/>
              </a:rPr>
              <a:t>이영석</a:t>
            </a:r>
            <a:r>
              <a:rPr lang="en-US" sz="1800" b="0" i="0" u="none" strike="noStrike">
                <a:solidFill>
                  <a:srgbClr val="FFFFFF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800" b="0" i="0" u="none" strike="noStrike">
                <a:solidFill>
                  <a:srgbClr val="FFFFFF">
                    <a:alpha val="80000"/>
                  </a:srgbClr>
                </a:solidFill>
                <a:ea typeface="Pretendard Regular"/>
              </a:rPr>
              <a:t>교수님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7300" y="4851400"/>
            <a:ext cx="10223500" cy="9271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612900" y="4978400"/>
            <a:ext cx="9436100" cy="66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700" b="0" i="0" u="none" strike="noStrike">
                <a:solidFill>
                  <a:srgbClr val="A8A59B"/>
                </a:solidFill>
                <a:latin typeface="Pretendard SemiBold"/>
              </a:rPr>
              <a:t>20</a:t>
            </a:r>
            <a:r>
              <a:rPr lang="ko-KR" sz="3700" b="0" i="0" u="none" strike="noStrike">
                <a:solidFill>
                  <a:srgbClr val="A8A59B"/>
                </a:solidFill>
                <a:ea typeface="Pretendard SemiBold"/>
              </a:rPr>
              <a:t>학번</a:t>
            </a:r>
            <a:r>
              <a:rPr lang="en-US" sz="3700" b="0" i="0" u="none" strike="noStrike">
                <a:solidFill>
                  <a:srgbClr val="A8A59B"/>
                </a:solidFill>
                <a:latin typeface="Pretendard SemiBold"/>
              </a:rPr>
              <a:t> </a:t>
            </a:r>
            <a:r>
              <a:rPr lang="ko-KR" sz="3700" b="0" i="0" u="none" strike="noStrike">
                <a:solidFill>
                  <a:srgbClr val="A8A59B"/>
                </a:solidFill>
                <a:ea typeface="Pretendard SemiBold"/>
              </a:rPr>
              <a:t>손봉우</a:t>
            </a:r>
            <a:r>
              <a:rPr lang="en-US" sz="3700" b="0" i="0" u="none" strike="noStrike">
                <a:solidFill>
                  <a:srgbClr val="A8A59B"/>
                </a:solidFill>
                <a:latin typeface="Pretendard SemiBold"/>
              </a:rPr>
              <a:t>, 20</a:t>
            </a:r>
            <a:r>
              <a:rPr lang="ko-KR" sz="3700" b="0" i="0" u="none" strike="noStrike">
                <a:solidFill>
                  <a:srgbClr val="A8A59B"/>
                </a:solidFill>
                <a:ea typeface="Pretendard SemiBold"/>
              </a:rPr>
              <a:t>학번</a:t>
            </a:r>
            <a:r>
              <a:rPr lang="en-US" sz="3700" b="0" i="0" u="none" strike="noStrike">
                <a:solidFill>
                  <a:srgbClr val="A8A59B"/>
                </a:solidFill>
                <a:latin typeface="Pretendard SemiBold"/>
              </a:rPr>
              <a:t> </a:t>
            </a:r>
            <a:r>
              <a:rPr lang="ko-KR" sz="3700" b="0" i="0" u="none" strike="noStrike">
                <a:solidFill>
                  <a:srgbClr val="A8A59B"/>
                </a:solidFill>
                <a:ea typeface="Pretendard SemiBold"/>
              </a:rPr>
              <a:t>양준혁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95400" y="1384300"/>
            <a:ext cx="13525500" cy="3276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1300"/>
              </a:lnSpc>
            </a:pPr>
            <a:r>
              <a:rPr lang="en-US" sz="10300" b="0" i="0" u="none" strike="noStrike" spc="100">
                <a:solidFill>
                  <a:srgbClr val="FFFFFF"/>
                </a:solidFill>
                <a:latin typeface="Pretendard Bold"/>
              </a:rPr>
              <a:t>BGP </a:t>
            </a:r>
            <a:r>
              <a:rPr lang="ko-KR" sz="10300" b="0" i="0" u="none" strike="noStrike" spc="100">
                <a:solidFill>
                  <a:srgbClr val="FFFFFF"/>
                </a:solidFill>
                <a:ea typeface="Pretendard Bold"/>
              </a:rPr>
              <a:t>라우팅</a:t>
            </a:r>
            <a:r>
              <a:rPr lang="en-US" sz="10300" b="0" i="0" u="none" strike="noStrike" spc="100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10300" b="0" i="0" u="none" strike="noStrike" spc="100">
                <a:solidFill>
                  <a:srgbClr val="FFFFFF"/>
                </a:solidFill>
                <a:ea typeface="Pretendard Bold"/>
              </a:rPr>
              <a:t>데이터</a:t>
            </a:r>
            <a:r>
              <a:rPr lang="en-US" sz="10300" b="0" i="0" u="none" strike="noStrike" spc="100">
                <a:solidFill>
                  <a:srgbClr val="FFFFFF"/>
                </a:solidFill>
                <a:latin typeface="Pretendard Bold"/>
              </a:rPr>
              <a:t> </a:t>
            </a:r>
            <a:r>
              <a:rPr lang="ko-KR" sz="10300" b="0" i="0" u="none" strike="noStrike" spc="100">
                <a:solidFill>
                  <a:srgbClr val="FFFFFF"/>
                </a:solidFill>
                <a:ea typeface="Pretendard Bold"/>
              </a:rPr>
              <a:t>분석</a:t>
            </a:r>
            <a:r>
              <a:rPr lang="en-US" sz="10300" b="0" i="0" u="none" strike="noStrike" spc="100">
                <a:solidFill>
                  <a:srgbClr val="FFFFFF"/>
                </a:solidFill>
                <a:latin typeface="Pretendard Bold"/>
              </a:rPr>
              <a:t> LLM </a:t>
            </a:r>
            <a:r>
              <a:rPr lang="ko-KR" sz="10300" b="0" i="0" u="none" strike="noStrike" spc="100">
                <a:solidFill>
                  <a:srgbClr val="FFFFFF"/>
                </a:solidFill>
                <a:ea typeface="Pretendard Bold"/>
              </a:rPr>
              <a:t>기술</a:t>
            </a:r>
            <a:r>
              <a:rPr lang="en-US" sz="10300" b="0" i="0" u="none" strike="noStrike" spc="100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10300" b="0" i="0" u="none" strike="noStrike" spc="100">
                <a:solidFill>
                  <a:srgbClr val="FFFFFF"/>
                </a:solidFill>
                <a:ea typeface="Pretendard Bold"/>
              </a:rPr>
              <a:t>개발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EF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100" y="2882900"/>
            <a:ext cx="16433800" cy="74041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4795500" y="927100"/>
            <a:ext cx="21971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500" b="0" i="0" u="none" strike="noStrike">
                <a:solidFill>
                  <a:srgbClr val="A8A59B"/>
                </a:solidFill>
                <a:latin typeface="Pretendard Regular"/>
              </a:rPr>
              <a:t>Presentation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1574800" y="4114800"/>
            <a:ext cx="15151100" cy="49403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0400" y="4470400"/>
            <a:ext cx="6705600" cy="42291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3479800" y="4991100"/>
            <a:ext cx="36068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3500" b="0" i="0" u="none" strike="noStrike">
                <a:solidFill>
                  <a:srgbClr val="383838"/>
                </a:solidFill>
                <a:ea typeface="Pretendard Bold"/>
              </a:rPr>
              <a:t>프로젝트</a:t>
            </a:r>
            <a:r>
              <a:rPr lang="en-US" sz="3500" b="0" i="0" u="none" strike="noStrike">
                <a:solidFill>
                  <a:srgbClr val="383838"/>
                </a:solidFill>
                <a:latin typeface="Pretendard Bold"/>
              </a:rPr>
              <a:t> </a:t>
            </a:r>
            <a:r>
              <a:rPr lang="ko-KR" sz="3500" b="0" i="0" u="none" strike="noStrike">
                <a:solidFill>
                  <a:srgbClr val="383838"/>
                </a:solidFill>
                <a:ea typeface="Pretendard Bold"/>
              </a:rPr>
              <a:t>소개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374900" y="5969000"/>
            <a:ext cx="5676900" cy="2032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9400"/>
              </a:lnSpc>
            </a:pPr>
            <a:r>
              <a:rPr lang="en-US" sz="24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- BGP </a:t>
            </a:r>
            <a:r>
              <a:rPr lang="ko-KR" sz="24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라우팅</a:t>
            </a:r>
            <a:r>
              <a:rPr lang="en-US" sz="24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데이터</a:t>
            </a:r>
            <a:r>
              <a:rPr lang="en-US" sz="24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분석</a:t>
            </a:r>
            <a:r>
              <a:rPr lang="en-US" sz="24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및</a:t>
            </a:r>
            <a:r>
              <a:rPr lang="en-US" sz="24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자동화</a:t>
            </a:r>
            <a:r>
              <a:rPr lang="en-US" sz="24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도구</a:t>
            </a:r>
            <a:r>
              <a:rPr lang="en-US" sz="24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개발</a:t>
            </a:r>
          </a:p>
          <a:p>
            <a:pPr lvl="0" algn="l">
              <a:lnSpc>
                <a:spcPct val="149400"/>
              </a:lnSpc>
            </a:pPr>
            <a:r>
              <a:rPr lang="en-US" sz="24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- LLM</a:t>
            </a:r>
            <a:r>
              <a:rPr lang="ko-KR" sz="24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을</a:t>
            </a:r>
            <a:r>
              <a:rPr lang="en-US" sz="24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활용한</a:t>
            </a:r>
            <a:r>
              <a:rPr lang="en-US" sz="24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자연어</a:t>
            </a:r>
            <a:r>
              <a:rPr lang="en-US" sz="24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기반</a:t>
            </a:r>
            <a:r>
              <a:rPr lang="en-US" sz="24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데이터</a:t>
            </a:r>
            <a:r>
              <a:rPr lang="en-US" sz="24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분석</a:t>
            </a:r>
            <a:r>
              <a:rPr lang="en-US" sz="24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 </a:t>
            </a:r>
          </a:p>
          <a:p>
            <a:pPr lvl="0" algn="l">
              <a:lnSpc>
                <a:spcPct val="149400"/>
              </a:lnSpc>
            </a:pPr>
            <a:r>
              <a:rPr lang="en-US" sz="24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   </a:t>
            </a:r>
            <a:r>
              <a:rPr lang="ko-KR" sz="24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기능</a:t>
            </a:r>
            <a:r>
              <a:rPr lang="en-US" sz="24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제공</a:t>
            </a:r>
          </a:p>
          <a:p>
            <a:pPr lvl="0" algn="l">
              <a:lnSpc>
                <a:spcPct val="149400"/>
              </a:lnSpc>
            </a:pPr>
            <a:endParaRPr lang="ko-KR" sz="2400" b="0" i="0" u="none" strike="noStrike">
              <a:solidFill>
                <a:srgbClr val="383838">
                  <a:alpha val="80000"/>
                </a:srgbClr>
              </a:solidFill>
              <a:ea typeface="Pretendard Regular"/>
            </a:endParaRP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39300" y="4470400"/>
            <a:ext cx="6705600" cy="42291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1226800" y="4991100"/>
            <a:ext cx="36068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3500" b="0" i="0" u="none" strike="noStrike">
                <a:solidFill>
                  <a:srgbClr val="383838"/>
                </a:solidFill>
                <a:ea typeface="Pretendard Bold"/>
              </a:rPr>
              <a:t>프로젝트</a:t>
            </a:r>
            <a:r>
              <a:rPr lang="en-US" sz="3500" b="0" i="0" u="none" strike="noStrike">
                <a:solidFill>
                  <a:srgbClr val="383838"/>
                </a:solidFill>
                <a:latin typeface="Pretendard Bold"/>
              </a:rPr>
              <a:t> </a:t>
            </a:r>
            <a:r>
              <a:rPr lang="ko-KR" sz="3500" b="0" i="0" u="none" strike="noStrike">
                <a:solidFill>
                  <a:srgbClr val="383838"/>
                </a:solidFill>
                <a:ea typeface="Pretendard Bold"/>
              </a:rPr>
              <a:t>필요성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198100" y="6019800"/>
            <a:ext cx="5664200" cy="1943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9400"/>
              </a:lnSpc>
            </a:pPr>
            <a:r>
              <a:rPr lang="en-US" sz="23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- </a:t>
            </a:r>
            <a:r>
              <a:rPr lang="ko-KR" sz="23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기존</a:t>
            </a:r>
            <a:r>
              <a:rPr lang="en-US" sz="23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BGP </a:t>
            </a:r>
            <a:r>
              <a:rPr lang="ko-KR" sz="23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분석</a:t>
            </a:r>
            <a:r>
              <a:rPr lang="en-US" sz="23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도구의</a:t>
            </a:r>
            <a:r>
              <a:rPr lang="en-US" sz="23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복잡성과</a:t>
            </a:r>
            <a:r>
              <a:rPr lang="en-US" sz="23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 </a:t>
            </a:r>
            <a:r>
              <a:rPr lang="ko-KR" sz="23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실시간</a:t>
            </a:r>
            <a:r>
              <a:rPr lang="en-US" sz="23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대응</a:t>
            </a:r>
            <a:r>
              <a:rPr lang="en-US" sz="23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 </a:t>
            </a:r>
          </a:p>
          <a:p>
            <a:pPr lvl="0" algn="l">
              <a:lnSpc>
                <a:spcPct val="149400"/>
              </a:lnSpc>
            </a:pPr>
            <a:r>
              <a:rPr lang="en-US" sz="23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   </a:t>
            </a:r>
            <a:r>
              <a:rPr lang="ko-KR" sz="23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한계</a:t>
            </a:r>
          </a:p>
          <a:p>
            <a:pPr lvl="0" algn="l">
              <a:lnSpc>
                <a:spcPct val="149400"/>
              </a:lnSpc>
            </a:pPr>
            <a:r>
              <a:rPr lang="en-US" sz="23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- </a:t>
            </a:r>
            <a:r>
              <a:rPr lang="ko-KR" sz="23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네트워크</a:t>
            </a:r>
            <a:r>
              <a:rPr lang="en-US" sz="23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운영팀</a:t>
            </a:r>
            <a:r>
              <a:rPr lang="en-US" sz="23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, </a:t>
            </a:r>
            <a:r>
              <a:rPr lang="ko-KR" sz="23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보안팀</a:t>
            </a:r>
            <a:r>
              <a:rPr lang="en-US" sz="23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, </a:t>
            </a:r>
            <a:r>
              <a:rPr lang="ko-KR" sz="23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정부</a:t>
            </a:r>
            <a:r>
              <a:rPr lang="en-US" sz="23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기관</a:t>
            </a:r>
            <a:r>
              <a:rPr lang="en-US" sz="23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, </a:t>
            </a:r>
            <a:r>
              <a:rPr lang="ko-KR" sz="23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연구기관의</a:t>
            </a:r>
            <a:r>
              <a:rPr lang="en-US" sz="23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     </a:t>
            </a:r>
            <a:r>
              <a:rPr lang="ko-KR" sz="23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요구사항</a:t>
            </a:r>
            <a:r>
              <a:rPr lang="en-US" sz="23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충족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559800" y="5956300"/>
            <a:ext cx="1181100" cy="1054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5900" b="0" i="0" u="none" strike="noStrike">
                <a:solidFill>
                  <a:srgbClr val="E2E1E1"/>
                </a:solidFill>
                <a:latin typeface="Pretendard SemiBold"/>
              </a:rPr>
              <a:t>+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95400" y="1524000"/>
            <a:ext cx="12966700" cy="952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5400" b="0" i="0" u="none" strike="noStrike">
                <a:solidFill>
                  <a:srgbClr val="383838"/>
                </a:solidFill>
                <a:latin typeface="Pretendard Bold"/>
              </a:rPr>
              <a:t>1. </a:t>
            </a:r>
            <a:r>
              <a:rPr lang="ko-KR" sz="5400" b="0" i="0" u="none" strike="noStrike">
                <a:solidFill>
                  <a:srgbClr val="383838"/>
                </a:solidFill>
                <a:ea typeface="Pretendard Bold"/>
              </a:rPr>
              <a:t>프로젝트</a:t>
            </a:r>
            <a:r>
              <a:rPr lang="en-US" sz="5400" b="0" i="0" u="none" strike="noStrike">
                <a:solidFill>
                  <a:srgbClr val="383838"/>
                </a:solidFill>
                <a:latin typeface="Pretendard Bold"/>
              </a:rPr>
              <a:t> </a:t>
            </a:r>
            <a:r>
              <a:rPr lang="ko-KR" sz="5400" b="0" i="0" u="none" strike="noStrike">
                <a:solidFill>
                  <a:srgbClr val="383838"/>
                </a:solidFill>
                <a:ea typeface="Pretendard Bold"/>
              </a:rPr>
              <a:t>개요</a:t>
            </a:r>
            <a:r>
              <a:rPr lang="en-US" sz="5400" b="0" i="0" u="none" strike="noStrike">
                <a:solidFill>
                  <a:srgbClr val="383838"/>
                </a:solidFill>
                <a:latin typeface="Pretendard Bold"/>
              </a:rPr>
              <a:t> (Introduction)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EF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100" y="2882900"/>
            <a:ext cx="16433800" cy="74041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4795500" y="927100"/>
            <a:ext cx="21971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500" b="0" i="0" u="none" strike="noStrike">
                <a:solidFill>
                  <a:srgbClr val="A8A59B"/>
                </a:solidFill>
                <a:latin typeface="Pretendard Regular"/>
              </a:rPr>
              <a:t>Presentation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283200" y="3619500"/>
            <a:ext cx="7734300" cy="774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4400" b="0" i="0" u="none" strike="noStrike">
                <a:solidFill>
                  <a:srgbClr val="383838"/>
                </a:solidFill>
                <a:ea typeface="Pretendard Bold"/>
              </a:rPr>
              <a:t>기존</a:t>
            </a:r>
            <a:r>
              <a:rPr lang="en-US" sz="4400" b="0" i="0" u="none" strike="noStrike">
                <a:solidFill>
                  <a:srgbClr val="383838"/>
                </a:solidFill>
                <a:latin typeface="Pretendard Bold"/>
              </a:rPr>
              <a:t> </a:t>
            </a:r>
            <a:r>
              <a:rPr lang="ko-KR" sz="4400" b="0" i="0" u="none" strike="noStrike">
                <a:solidFill>
                  <a:srgbClr val="383838"/>
                </a:solidFill>
                <a:ea typeface="Pretendard Bold"/>
              </a:rPr>
              <a:t>문제점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578100" y="5130800"/>
            <a:ext cx="13131800" cy="311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9400"/>
              </a:lnSpc>
            </a:pPr>
            <a:r>
              <a:rPr lang="en-US" sz="36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- BGP </a:t>
            </a:r>
            <a:r>
              <a:rPr lang="ko-KR" sz="36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데이터를</a:t>
            </a:r>
            <a:r>
              <a:rPr lang="en-US" sz="36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36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분석할</a:t>
            </a:r>
            <a:r>
              <a:rPr lang="en-US" sz="36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36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때</a:t>
            </a:r>
            <a:r>
              <a:rPr lang="en-US" sz="36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36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복잡한</a:t>
            </a:r>
            <a:r>
              <a:rPr lang="en-US" sz="36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36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명령어</a:t>
            </a:r>
            <a:r>
              <a:rPr lang="en-US" sz="36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36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및</a:t>
            </a:r>
            <a:r>
              <a:rPr lang="en-US" sz="36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36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설정</a:t>
            </a:r>
            <a:r>
              <a:rPr lang="en-US" sz="36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36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요구됨</a:t>
            </a:r>
          </a:p>
          <a:p>
            <a:pPr lvl="0" algn="ctr">
              <a:lnSpc>
                <a:spcPct val="149400"/>
              </a:lnSpc>
            </a:pPr>
            <a:r>
              <a:rPr lang="en-US" sz="36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- </a:t>
            </a:r>
            <a:r>
              <a:rPr lang="ko-KR" sz="36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실시간</a:t>
            </a:r>
            <a:r>
              <a:rPr lang="en-US" sz="36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36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라우팅</a:t>
            </a:r>
            <a:r>
              <a:rPr lang="en-US" sz="36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36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변화</a:t>
            </a:r>
            <a:r>
              <a:rPr lang="en-US" sz="36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36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감지를</a:t>
            </a:r>
            <a:r>
              <a:rPr lang="en-US" sz="36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36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위한</a:t>
            </a:r>
            <a:r>
              <a:rPr lang="en-US" sz="36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36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자동화</a:t>
            </a:r>
            <a:r>
              <a:rPr lang="en-US" sz="36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36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부족</a:t>
            </a:r>
          </a:p>
          <a:p>
            <a:pPr lvl="0" algn="ctr">
              <a:lnSpc>
                <a:spcPct val="149400"/>
              </a:lnSpc>
            </a:pPr>
            <a:r>
              <a:rPr lang="en-US" sz="36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- </a:t>
            </a:r>
            <a:r>
              <a:rPr lang="ko-KR" sz="36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과거</a:t>
            </a:r>
            <a:r>
              <a:rPr lang="en-US" sz="36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36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데이터를</a:t>
            </a:r>
            <a:r>
              <a:rPr lang="en-US" sz="36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36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활용한</a:t>
            </a:r>
            <a:r>
              <a:rPr lang="en-US" sz="36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36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분석이</a:t>
            </a:r>
            <a:r>
              <a:rPr lang="en-US" sz="36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36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어렵고</a:t>
            </a:r>
            <a:r>
              <a:rPr lang="en-US" sz="36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, </a:t>
            </a:r>
            <a:r>
              <a:rPr lang="ko-KR" sz="36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시각화</a:t>
            </a:r>
            <a:r>
              <a:rPr lang="en-US" sz="36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36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기능이</a:t>
            </a:r>
            <a:r>
              <a:rPr lang="en-US" sz="36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36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제한적</a:t>
            </a:r>
          </a:p>
          <a:p>
            <a:pPr lvl="0" algn="ctr">
              <a:lnSpc>
                <a:spcPct val="149400"/>
              </a:lnSpc>
            </a:pPr>
            <a:r>
              <a:rPr lang="en-US" sz="36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- </a:t>
            </a:r>
            <a:r>
              <a:rPr lang="ko-KR" sz="36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보안</a:t>
            </a:r>
            <a:r>
              <a:rPr lang="en-US" sz="36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36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위협</a:t>
            </a:r>
            <a:r>
              <a:rPr lang="en-US" sz="36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(BGP </a:t>
            </a:r>
            <a:r>
              <a:rPr lang="ko-KR" sz="36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하이재킹</a:t>
            </a:r>
            <a:r>
              <a:rPr lang="en-US" sz="36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, </a:t>
            </a:r>
            <a:r>
              <a:rPr lang="ko-KR" sz="36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경로</a:t>
            </a:r>
            <a:r>
              <a:rPr lang="en-US" sz="36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36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변경</a:t>
            </a:r>
            <a:r>
              <a:rPr lang="en-US" sz="36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36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등</a:t>
            </a:r>
            <a:r>
              <a:rPr lang="en-US" sz="36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) </a:t>
            </a:r>
            <a:r>
              <a:rPr lang="ko-KR" sz="36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탐지가</a:t>
            </a:r>
            <a:r>
              <a:rPr lang="en-US" sz="36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36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어려움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295400" y="1524000"/>
            <a:ext cx="9004300" cy="952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5400" b="0" i="0" u="none" strike="noStrike">
                <a:solidFill>
                  <a:srgbClr val="383838"/>
                </a:solidFill>
                <a:latin typeface="Pretendard Bold"/>
              </a:rPr>
              <a:t>2. </a:t>
            </a:r>
            <a:r>
              <a:rPr lang="ko-KR" sz="5400" b="0" i="0" u="none" strike="noStrike">
                <a:solidFill>
                  <a:srgbClr val="383838"/>
                </a:solidFill>
                <a:ea typeface="Pretendard Bold"/>
              </a:rPr>
              <a:t>문제</a:t>
            </a:r>
            <a:r>
              <a:rPr lang="en-US" sz="5400" b="0" i="0" u="none" strike="noStrike">
                <a:solidFill>
                  <a:srgbClr val="383838"/>
                </a:solidFill>
                <a:latin typeface="Pretendard Bold"/>
              </a:rPr>
              <a:t> </a:t>
            </a:r>
            <a:r>
              <a:rPr lang="ko-KR" sz="5400" b="0" i="0" u="none" strike="noStrike">
                <a:solidFill>
                  <a:srgbClr val="383838"/>
                </a:solidFill>
                <a:ea typeface="Pretendard Bold"/>
              </a:rPr>
              <a:t>정의</a:t>
            </a:r>
            <a:r>
              <a:rPr lang="en-US" sz="5400" b="0" i="0" u="none" strike="noStrike">
                <a:solidFill>
                  <a:srgbClr val="383838"/>
                </a:solidFill>
                <a:latin typeface="Pretendard Bold"/>
              </a:rPr>
              <a:t> </a:t>
            </a:r>
            <a:r>
              <a:rPr lang="ko-KR" sz="5400" b="0" i="0" u="none" strike="noStrike">
                <a:solidFill>
                  <a:srgbClr val="383838"/>
                </a:solidFill>
                <a:ea typeface="Pretendard Bold"/>
              </a:rPr>
              <a:t>및</a:t>
            </a:r>
            <a:r>
              <a:rPr lang="en-US" sz="5400" b="0" i="0" u="none" strike="noStrike">
                <a:solidFill>
                  <a:srgbClr val="383838"/>
                </a:solidFill>
                <a:latin typeface="Pretendard Bold"/>
              </a:rPr>
              <a:t> </a:t>
            </a:r>
            <a:r>
              <a:rPr lang="ko-KR" sz="5400" b="0" i="0" u="none" strike="noStrike">
                <a:solidFill>
                  <a:srgbClr val="383838"/>
                </a:solidFill>
                <a:ea typeface="Pretendard Bold"/>
              </a:rPr>
              <a:t>필요성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EF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100" y="2882900"/>
            <a:ext cx="16433800" cy="74041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4795500" y="927100"/>
            <a:ext cx="21971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500" b="0" i="0" u="none" strike="noStrike">
                <a:solidFill>
                  <a:srgbClr val="A8A59B"/>
                </a:solidFill>
                <a:latin typeface="Pretendard Regular"/>
              </a:rPr>
              <a:t>Presentation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283200" y="3619500"/>
            <a:ext cx="7734300" cy="774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4400" b="0" i="0" u="none" strike="noStrike">
                <a:solidFill>
                  <a:srgbClr val="383838"/>
                </a:solidFill>
                <a:ea typeface="Pretendard Bold"/>
              </a:rPr>
              <a:t>프로젝트</a:t>
            </a:r>
            <a:r>
              <a:rPr lang="en-US" sz="4400" b="0" i="0" u="none" strike="noStrike">
                <a:solidFill>
                  <a:srgbClr val="383838"/>
                </a:solidFill>
                <a:latin typeface="Pretendard Bold"/>
              </a:rPr>
              <a:t> </a:t>
            </a:r>
            <a:r>
              <a:rPr lang="ko-KR" sz="4400" b="0" i="0" u="none" strike="noStrike">
                <a:solidFill>
                  <a:srgbClr val="383838"/>
                </a:solidFill>
                <a:ea typeface="Pretendard Bold"/>
              </a:rPr>
              <a:t>목표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578100" y="4864100"/>
            <a:ext cx="13131800" cy="3937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9400"/>
              </a:lnSpc>
            </a:pPr>
            <a:r>
              <a:rPr lang="en-US" sz="36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- LLM </a:t>
            </a:r>
            <a:r>
              <a:rPr lang="ko-KR" sz="36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기반</a:t>
            </a:r>
            <a:r>
              <a:rPr lang="en-US" sz="36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36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자연어</a:t>
            </a:r>
            <a:r>
              <a:rPr lang="en-US" sz="36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36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질의</a:t>
            </a:r>
            <a:r>
              <a:rPr lang="en-US" sz="36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36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시스템</a:t>
            </a:r>
            <a:r>
              <a:rPr lang="en-US" sz="36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36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구축</a:t>
            </a:r>
          </a:p>
          <a:p>
            <a:pPr lvl="0" algn="ctr">
              <a:lnSpc>
                <a:spcPct val="149400"/>
              </a:lnSpc>
            </a:pPr>
            <a:r>
              <a:rPr lang="en-US" sz="36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- BGP </a:t>
            </a:r>
            <a:r>
              <a:rPr lang="ko-KR" sz="36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데이터의</a:t>
            </a:r>
            <a:r>
              <a:rPr lang="en-US" sz="36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36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실시간</a:t>
            </a:r>
            <a:r>
              <a:rPr lang="en-US" sz="36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36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및</a:t>
            </a:r>
            <a:r>
              <a:rPr lang="en-US" sz="36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36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과거</a:t>
            </a:r>
            <a:r>
              <a:rPr lang="en-US" sz="36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36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분석</a:t>
            </a:r>
            <a:r>
              <a:rPr lang="en-US" sz="36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36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기능</a:t>
            </a:r>
            <a:r>
              <a:rPr lang="en-US" sz="36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36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개발</a:t>
            </a:r>
          </a:p>
          <a:p>
            <a:pPr lvl="0" algn="ctr">
              <a:lnSpc>
                <a:spcPct val="149400"/>
              </a:lnSpc>
            </a:pPr>
            <a:r>
              <a:rPr lang="en-US" sz="36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- </a:t>
            </a:r>
            <a:r>
              <a:rPr lang="ko-KR" sz="36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사용자</a:t>
            </a:r>
            <a:r>
              <a:rPr lang="en-US" sz="36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36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친화적인</a:t>
            </a:r>
            <a:r>
              <a:rPr lang="en-US" sz="36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36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대시보드</a:t>
            </a:r>
            <a:r>
              <a:rPr lang="en-US" sz="36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36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제공</a:t>
            </a:r>
          </a:p>
          <a:p>
            <a:pPr lvl="0" algn="ctr">
              <a:lnSpc>
                <a:spcPct val="149400"/>
              </a:lnSpc>
            </a:pPr>
            <a:r>
              <a:rPr lang="en-US" sz="36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- </a:t>
            </a:r>
            <a:r>
              <a:rPr lang="ko-KR" sz="36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네트워크</a:t>
            </a:r>
            <a:r>
              <a:rPr lang="en-US" sz="36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36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이상</a:t>
            </a:r>
            <a:r>
              <a:rPr lang="en-US" sz="36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36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탐지</a:t>
            </a:r>
            <a:r>
              <a:rPr lang="en-US" sz="36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36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및</a:t>
            </a:r>
            <a:r>
              <a:rPr lang="en-US" sz="36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36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자동</a:t>
            </a:r>
            <a:r>
              <a:rPr lang="en-US" sz="36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36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분석</a:t>
            </a:r>
            <a:r>
              <a:rPr lang="en-US" sz="36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36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리포트</a:t>
            </a:r>
            <a:r>
              <a:rPr lang="en-US" sz="36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36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생성</a:t>
            </a:r>
          </a:p>
          <a:p>
            <a:pPr lvl="0" algn="ctr">
              <a:lnSpc>
                <a:spcPct val="149400"/>
              </a:lnSpc>
            </a:pPr>
            <a:r>
              <a:rPr lang="en-US" sz="36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- RIPE </a:t>
            </a:r>
            <a:r>
              <a:rPr lang="ko-KR" sz="36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및</a:t>
            </a:r>
            <a:r>
              <a:rPr lang="en-US" sz="36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RouteViews </a:t>
            </a:r>
            <a:r>
              <a:rPr lang="ko-KR" sz="36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데이터를</a:t>
            </a:r>
            <a:r>
              <a:rPr lang="en-US" sz="36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36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활용한</a:t>
            </a:r>
            <a:r>
              <a:rPr lang="en-US" sz="36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36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장기적인</a:t>
            </a:r>
            <a:r>
              <a:rPr lang="en-US" sz="36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36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네트워크</a:t>
            </a:r>
            <a:r>
              <a:rPr lang="en-US" sz="36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36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변화</a:t>
            </a:r>
            <a:r>
              <a:rPr lang="en-US" sz="36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36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분석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295400" y="1524000"/>
            <a:ext cx="9004300" cy="952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5400" b="0" i="0" u="none" strike="noStrike">
                <a:solidFill>
                  <a:srgbClr val="383838"/>
                </a:solidFill>
                <a:latin typeface="Pretendard Bold"/>
              </a:rPr>
              <a:t>3. </a:t>
            </a:r>
            <a:r>
              <a:rPr lang="ko-KR" sz="5400" b="0" i="0" u="none" strike="noStrike">
                <a:solidFill>
                  <a:srgbClr val="383838"/>
                </a:solidFill>
                <a:ea typeface="Pretendard Bold"/>
              </a:rPr>
              <a:t>프로젝트</a:t>
            </a:r>
            <a:r>
              <a:rPr lang="en-US" sz="5400" b="0" i="0" u="none" strike="noStrike">
                <a:solidFill>
                  <a:srgbClr val="383838"/>
                </a:solidFill>
                <a:latin typeface="Pretendard Bold"/>
              </a:rPr>
              <a:t> </a:t>
            </a:r>
            <a:r>
              <a:rPr lang="ko-KR" sz="5400" b="0" i="0" u="none" strike="noStrike">
                <a:solidFill>
                  <a:srgbClr val="383838"/>
                </a:solidFill>
                <a:ea typeface="Pretendard Bold"/>
              </a:rPr>
              <a:t>목표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EF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100" y="2882900"/>
            <a:ext cx="16433800" cy="74041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4795500" y="927100"/>
            <a:ext cx="21971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500" b="0" i="0" u="none" strike="noStrike">
                <a:solidFill>
                  <a:srgbClr val="A8A59B"/>
                </a:solidFill>
                <a:latin typeface="Pretendard Regular"/>
              </a:rPr>
              <a:t>Presentation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390900" y="4076700"/>
            <a:ext cx="34290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65170"/>
              </a:lnSpc>
            </a:pPr>
            <a:r>
              <a:rPr lang="ko-KR" sz="2800" b="0" i="0" u="none" strike="noStrike">
                <a:solidFill>
                  <a:srgbClr val="383838"/>
                </a:solidFill>
                <a:ea typeface="Pretendard Bold"/>
              </a:rPr>
              <a:t>자연어</a:t>
            </a:r>
            <a:r>
              <a:rPr lang="en-US" sz="2800" b="0" i="0" u="none" strike="noStrike">
                <a:solidFill>
                  <a:srgbClr val="383838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383838"/>
                </a:solidFill>
                <a:ea typeface="Pretendard Bold"/>
              </a:rPr>
              <a:t>기반</a:t>
            </a:r>
            <a:r>
              <a:rPr lang="en-US" sz="2800" b="0" i="0" u="none" strike="noStrike">
                <a:solidFill>
                  <a:srgbClr val="383838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383838"/>
                </a:solidFill>
                <a:ea typeface="Pretendard Bold"/>
              </a:rPr>
              <a:t>데이터</a:t>
            </a:r>
            <a:r>
              <a:rPr lang="en-US" sz="2800" b="0" i="0" u="none" strike="noStrike">
                <a:solidFill>
                  <a:srgbClr val="383838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383838"/>
                </a:solidFill>
                <a:ea typeface="Pretendard Bold"/>
              </a:rPr>
              <a:t>분석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0300" y="3937000"/>
            <a:ext cx="736600" cy="7366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2552700" y="4102100"/>
            <a:ext cx="4318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200" b="0" i="0" u="none" strike="noStrike">
                <a:solidFill>
                  <a:srgbClr val="383838"/>
                </a:solidFill>
                <a:latin typeface="Pretendard SemiBold"/>
              </a:rPr>
              <a:t>1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086100" y="5016500"/>
            <a:ext cx="4038600" cy="148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9400"/>
              </a:lnSpc>
            </a:pPr>
            <a:r>
              <a:rPr lang="en-US" sz="23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"KT</a:t>
            </a:r>
            <a:r>
              <a:rPr lang="ko-KR" sz="23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의</a:t>
            </a:r>
            <a:r>
              <a:rPr lang="en-US" sz="23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BGP </a:t>
            </a:r>
            <a:r>
              <a:rPr lang="ko-KR" sz="23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경로</a:t>
            </a:r>
            <a:r>
              <a:rPr lang="en-US" sz="23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변화</a:t>
            </a:r>
            <a:r>
              <a:rPr lang="en-US" sz="23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추세를</a:t>
            </a:r>
            <a:r>
              <a:rPr lang="en-US" sz="23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보여줘</a:t>
            </a:r>
            <a:r>
              <a:rPr lang="en-US" sz="23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" → SQL </a:t>
            </a:r>
            <a:r>
              <a:rPr lang="ko-KR" sz="23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변환</a:t>
            </a:r>
            <a:r>
              <a:rPr lang="en-US" sz="23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및</a:t>
            </a:r>
            <a:r>
              <a:rPr lang="en-US" sz="23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분석</a:t>
            </a:r>
            <a:r>
              <a:rPr lang="en-US" sz="23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결과</a:t>
            </a:r>
            <a:r>
              <a:rPr lang="en-US" sz="23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출력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337800" y="4076700"/>
            <a:ext cx="46736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65170"/>
              </a:lnSpc>
            </a:pPr>
            <a:r>
              <a:rPr lang="ko-KR" sz="2800" b="0" i="0" u="none" strike="noStrike">
                <a:solidFill>
                  <a:srgbClr val="383838"/>
                </a:solidFill>
                <a:ea typeface="Pretendard Bold"/>
              </a:rPr>
              <a:t>실시간</a:t>
            </a:r>
            <a:r>
              <a:rPr lang="en-US" sz="2800" b="0" i="0" u="none" strike="noStrike">
                <a:solidFill>
                  <a:srgbClr val="383838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383838"/>
                </a:solidFill>
                <a:ea typeface="Pretendard Bold"/>
              </a:rPr>
              <a:t>및</a:t>
            </a:r>
            <a:r>
              <a:rPr lang="en-US" sz="2800" b="0" i="0" u="none" strike="noStrike">
                <a:solidFill>
                  <a:srgbClr val="383838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383838"/>
                </a:solidFill>
                <a:ea typeface="Pretendard Bold"/>
              </a:rPr>
              <a:t>과거</a:t>
            </a:r>
            <a:r>
              <a:rPr lang="en-US" sz="2800" b="0" i="0" u="none" strike="noStrike">
                <a:solidFill>
                  <a:srgbClr val="383838"/>
                </a:solidFill>
                <a:latin typeface="Pretendard Bold"/>
              </a:rPr>
              <a:t> BGP </a:t>
            </a:r>
            <a:r>
              <a:rPr lang="ko-KR" sz="2800" b="0" i="0" u="none" strike="noStrike">
                <a:solidFill>
                  <a:srgbClr val="383838"/>
                </a:solidFill>
                <a:ea typeface="Pretendard Bold"/>
              </a:rPr>
              <a:t>데이터</a:t>
            </a:r>
            <a:r>
              <a:rPr lang="en-US" sz="2800" b="0" i="0" u="none" strike="noStrike">
                <a:solidFill>
                  <a:srgbClr val="383838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383838"/>
                </a:solidFill>
                <a:ea typeface="Pretendard Bold"/>
              </a:rPr>
              <a:t>분석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7200" y="3937000"/>
            <a:ext cx="736600" cy="7366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9499600" y="4102100"/>
            <a:ext cx="4318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200" b="0" i="0" u="none" strike="noStrike">
                <a:solidFill>
                  <a:srgbClr val="383838"/>
                </a:solidFill>
                <a:latin typeface="Pretendard SemiBold"/>
              </a:rPr>
              <a:t>2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337800" y="5105400"/>
            <a:ext cx="5600700" cy="952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9400"/>
              </a:lnSpc>
            </a:pPr>
            <a:r>
              <a:rPr lang="ko-KR" sz="23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실시간</a:t>
            </a:r>
            <a:r>
              <a:rPr lang="en-US" sz="23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경로</a:t>
            </a:r>
            <a:r>
              <a:rPr lang="en-US" sz="23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변경</a:t>
            </a:r>
            <a:r>
              <a:rPr lang="en-US" sz="23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수집</a:t>
            </a:r>
            <a:r>
              <a:rPr lang="en-US" sz="23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및</a:t>
            </a:r>
            <a:r>
              <a:rPr lang="en-US" sz="23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보안</a:t>
            </a:r>
            <a:r>
              <a:rPr lang="en-US" sz="23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이상</a:t>
            </a:r>
            <a:r>
              <a:rPr lang="en-US" sz="23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탐지</a:t>
            </a:r>
          </a:p>
          <a:p>
            <a:pPr lvl="0" algn="l">
              <a:lnSpc>
                <a:spcPct val="149400"/>
              </a:lnSpc>
            </a:pPr>
            <a:r>
              <a:rPr lang="en-US" sz="23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RIPE </a:t>
            </a:r>
            <a:r>
              <a:rPr lang="ko-KR" sz="23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및</a:t>
            </a:r>
            <a:r>
              <a:rPr lang="en-US" sz="23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RouteViews </a:t>
            </a:r>
            <a:r>
              <a:rPr lang="ko-KR" sz="23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데이터</a:t>
            </a:r>
            <a:r>
              <a:rPr lang="en-US" sz="23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활용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390900" y="7226300"/>
            <a:ext cx="33909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65170"/>
              </a:lnSpc>
            </a:pPr>
            <a:r>
              <a:rPr lang="ko-KR" sz="2800" b="0" i="0" u="none" strike="noStrike">
                <a:solidFill>
                  <a:srgbClr val="383838"/>
                </a:solidFill>
                <a:ea typeface="Pretendard Bold"/>
              </a:rPr>
              <a:t>대시보드</a:t>
            </a:r>
            <a:r>
              <a:rPr lang="en-US" sz="2800" b="0" i="0" u="none" strike="noStrike">
                <a:solidFill>
                  <a:srgbClr val="383838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383838"/>
                </a:solidFill>
                <a:ea typeface="Pretendard Bold"/>
              </a:rPr>
              <a:t>및</a:t>
            </a:r>
            <a:r>
              <a:rPr lang="en-US" sz="2800" b="0" i="0" u="none" strike="noStrike">
                <a:solidFill>
                  <a:srgbClr val="383838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383838"/>
                </a:solidFill>
                <a:ea typeface="Pretendard Bold"/>
              </a:rPr>
              <a:t>시각화</a:t>
            </a:r>
            <a:r>
              <a:rPr lang="en-US" sz="2800" b="0" i="0" u="none" strike="noStrike">
                <a:solidFill>
                  <a:srgbClr val="383838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383838"/>
                </a:solidFill>
                <a:ea typeface="Pretendard Bold"/>
              </a:rPr>
              <a:t>기능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00300" y="7099300"/>
            <a:ext cx="736600" cy="7366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2552700" y="7264400"/>
            <a:ext cx="4318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200" b="0" i="0" u="none" strike="noStrike">
                <a:solidFill>
                  <a:srgbClr val="383838"/>
                </a:solidFill>
                <a:latin typeface="Pretendard SemiBold"/>
              </a:rPr>
              <a:t>3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3086100" y="8267700"/>
            <a:ext cx="4038600" cy="952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9400"/>
              </a:lnSpc>
            </a:pPr>
            <a:r>
              <a:rPr lang="ko-KR" sz="23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경로</a:t>
            </a:r>
            <a:r>
              <a:rPr lang="en-US" sz="23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변화</a:t>
            </a:r>
            <a:r>
              <a:rPr lang="en-US" sz="23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그래프</a:t>
            </a:r>
            <a:r>
              <a:rPr lang="en-US" sz="23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, </a:t>
            </a:r>
            <a:r>
              <a:rPr lang="ko-KR" sz="23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트래픽</a:t>
            </a:r>
            <a:r>
              <a:rPr lang="en-US" sz="23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흐름</a:t>
            </a:r>
            <a:r>
              <a:rPr lang="en-US" sz="23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히트맵</a:t>
            </a:r>
            <a:r>
              <a:rPr lang="en-US" sz="23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, </a:t>
            </a:r>
            <a:r>
              <a:rPr lang="ko-KR" sz="23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지리적</a:t>
            </a:r>
            <a:r>
              <a:rPr lang="en-US" sz="23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시각화</a:t>
            </a:r>
            <a:r>
              <a:rPr lang="en-US" sz="23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등</a:t>
            </a:r>
            <a:r>
              <a:rPr lang="en-US" sz="23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제공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337800" y="7226300"/>
            <a:ext cx="46736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65170"/>
              </a:lnSpc>
            </a:pPr>
            <a:r>
              <a:rPr lang="ko-KR" sz="2800" b="0" i="0" u="none" strike="noStrike">
                <a:solidFill>
                  <a:srgbClr val="383838"/>
                </a:solidFill>
                <a:ea typeface="Pretendard Bold"/>
              </a:rPr>
              <a:t>자동</a:t>
            </a:r>
            <a:r>
              <a:rPr lang="en-US" sz="2800" b="0" i="0" u="none" strike="noStrike">
                <a:solidFill>
                  <a:srgbClr val="383838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383838"/>
                </a:solidFill>
                <a:ea typeface="Pretendard Bold"/>
              </a:rPr>
              <a:t>경고</a:t>
            </a:r>
            <a:r>
              <a:rPr lang="en-US" sz="2800" b="0" i="0" u="none" strike="noStrike">
                <a:solidFill>
                  <a:srgbClr val="383838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383838"/>
                </a:solidFill>
                <a:ea typeface="Pretendard Bold"/>
              </a:rPr>
              <a:t>및</a:t>
            </a:r>
            <a:r>
              <a:rPr lang="en-US" sz="2800" b="0" i="0" u="none" strike="noStrike">
                <a:solidFill>
                  <a:srgbClr val="383838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383838"/>
                </a:solidFill>
                <a:ea typeface="Pretendard Bold"/>
              </a:rPr>
              <a:t>분석</a:t>
            </a:r>
            <a:r>
              <a:rPr lang="en-US" sz="2800" b="0" i="0" u="none" strike="noStrike">
                <a:solidFill>
                  <a:srgbClr val="383838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383838"/>
                </a:solidFill>
                <a:ea typeface="Pretendard Bold"/>
              </a:rPr>
              <a:t>리포트</a:t>
            </a:r>
            <a:r>
              <a:rPr lang="en-US" sz="2800" b="0" i="0" u="none" strike="noStrike">
                <a:solidFill>
                  <a:srgbClr val="383838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383838"/>
                </a:solidFill>
                <a:ea typeface="Pretendard Bold"/>
              </a:rPr>
              <a:t>생성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1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7200" y="7099300"/>
            <a:ext cx="736600" cy="736600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>
            <a:off x="9499600" y="7264400"/>
            <a:ext cx="4318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200" b="0" i="0" u="none" strike="noStrike">
                <a:solidFill>
                  <a:srgbClr val="383838"/>
                </a:solidFill>
                <a:latin typeface="Pretendard SemiBold"/>
              </a:rPr>
              <a:t>4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0337800" y="8267700"/>
            <a:ext cx="3721100" cy="952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9400"/>
              </a:lnSpc>
            </a:pPr>
            <a:r>
              <a:rPr lang="ko-KR" sz="23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이상</a:t>
            </a:r>
            <a:r>
              <a:rPr lang="en-US" sz="23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탐지</a:t>
            </a:r>
            <a:r>
              <a:rPr lang="en-US" sz="23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시</a:t>
            </a:r>
            <a:r>
              <a:rPr lang="en-US" sz="23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알림</a:t>
            </a:r>
            <a:r>
              <a:rPr lang="en-US" sz="23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및</a:t>
            </a:r>
            <a:r>
              <a:rPr lang="en-US" sz="23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대응</a:t>
            </a:r>
            <a:r>
              <a:rPr lang="en-US" sz="23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방안</a:t>
            </a:r>
            <a:r>
              <a:rPr lang="en-US" sz="23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제공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295400" y="1524000"/>
            <a:ext cx="9004300" cy="952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5400" b="0" i="0" u="none" strike="noStrike">
                <a:solidFill>
                  <a:srgbClr val="383838"/>
                </a:solidFill>
                <a:latin typeface="Pretendard Bold"/>
              </a:rPr>
              <a:t>4. </a:t>
            </a:r>
            <a:r>
              <a:rPr lang="ko-KR" sz="5400" b="0" i="0" u="none" strike="noStrike">
                <a:solidFill>
                  <a:srgbClr val="383838"/>
                </a:solidFill>
                <a:ea typeface="Pretendard Bold"/>
              </a:rPr>
              <a:t>주요</a:t>
            </a:r>
            <a:r>
              <a:rPr lang="en-US" sz="5400" b="0" i="0" u="none" strike="noStrike">
                <a:solidFill>
                  <a:srgbClr val="383838"/>
                </a:solidFill>
                <a:latin typeface="Pretendard Bold"/>
              </a:rPr>
              <a:t> </a:t>
            </a:r>
            <a:r>
              <a:rPr lang="ko-KR" sz="5400" b="0" i="0" u="none" strike="noStrike">
                <a:solidFill>
                  <a:srgbClr val="383838"/>
                </a:solidFill>
                <a:ea typeface="Pretendard Bold"/>
              </a:rPr>
              <a:t>기능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EF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100" y="2882900"/>
            <a:ext cx="16433800" cy="74041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4795500" y="927100"/>
            <a:ext cx="21971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500" b="0" i="0" u="none" strike="noStrike">
                <a:solidFill>
                  <a:srgbClr val="A8A59B"/>
                </a:solidFill>
                <a:latin typeface="Pretendard Regular"/>
              </a:rPr>
              <a:t>Presentation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778000" y="3949700"/>
            <a:ext cx="7734300" cy="774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4400" b="0" i="0" u="none" strike="noStrike">
                <a:solidFill>
                  <a:srgbClr val="383838"/>
                </a:solidFill>
                <a:ea typeface="Pretendard Bold"/>
              </a:rPr>
              <a:t>프로젝트</a:t>
            </a:r>
            <a:r>
              <a:rPr lang="en-US" sz="4400" b="0" i="0" u="none" strike="noStrike">
                <a:solidFill>
                  <a:srgbClr val="383838"/>
                </a:solidFill>
                <a:latin typeface="Pretendard Bold"/>
              </a:rPr>
              <a:t> </a:t>
            </a:r>
            <a:r>
              <a:rPr lang="ko-KR" sz="4400" b="0" i="0" u="none" strike="noStrike">
                <a:solidFill>
                  <a:srgbClr val="383838"/>
                </a:solidFill>
                <a:ea typeface="Pretendard Bold"/>
              </a:rPr>
              <a:t>목표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778000" y="5232400"/>
            <a:ext cx="14820900" cy="311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9400"/>
              </a:lnSpc>
            </a:pPr>
            <a:r>
              <a:rPr lang="en-US" sz="36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- </a:t>
            </a:r>
            <a:r>
              <a:rPr lang="ko-KR" sz="36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네트워크</a:t>
            </a:r>
            <a:r>
              <a:rPr lang="en-US" sz="36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36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엔지니어링</a:t>
            </a:r>
            <a:r>
              <a:rPr lang="en-US" sz="36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36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팀</a:t>
            </a:r>
            <a:r>
              <a:rPr lang="en-US" sz="36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: </a:t>
            </a:r>
            <a:r>
              <a:rPr lang="ko-KR" sz="36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네트워크</a:t>
            </a:r>
            <a:r>
              <a:rPr lang="en-US" sz="36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36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운영</a:t>
            </a:r>
            <a:r>
              <a:rPr lang="en-US" sz="36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36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효율성</a:t>
            </a:r>
            <a:r>
              <a:rPr lang="en-US" sz="36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36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증가</a:t>
            </a:r>
            <a:r>
              <a:rPr lang="en-US" sz="36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, </a:t>
            </a:r>
            <a:r>
              <a:rPr lang="ko-KR" sz="36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장애</a:t>
            </a:r>
            <a:r>
              <a:rPr lang="en-US" sz="36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36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감지</a:t>
            </a:r>
            <a:r>
              <a:rPr lang="en-US" sz="36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36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속도</a:t>
            </a:r>
            <a:r>
              <a:rPr lang="en-US" sz="36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36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향상</a:t>
            </a:r>
          </a:p>
          <a:p>
            <a:pPr lvl="0" algn="l">
              <a:lnSpc>
                <a:spcPct val="149400"/>
              </a:lnSpc>
            </a:pPr>
            <a:r>
              <a:rPr lang="en-US" sz="36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- </a:t>
            </a:r>
            <a:r>
              <a:rPr lang="ko-KR" sz="36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보안팀</a:t>
            </a:r>
            <a:r>
              <a:rPr lang="en-US" sz="36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(SOC, CSIRT) : BGP </a:t>
            </a:r>
            <a:r>
              <a:rPr lang="ko-KR" sz="36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하이재킹</a:t>
            </a:r>
            <a:r>
              <a:rPr lang="en-US" sz="36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36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및</a:t>
            </a:r>
            <a:r>
              <a:rPr lang="en-US" sz="36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36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보안</a:t>
            </a:r>
            <a:r>
              <a:rPr lang="en-US" sz="36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36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위협</a:t>
            </a:r>
            <a:r>
              <a:rPr lang="en-US" sz="36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36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실시간</a:t>
            </a:r>
            <a:r>
              <a:rPr lang="en-US" sz="36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36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탐지</a:t>
            </a:r>
          </a:p>
          <a:p>
            <a:pPr lvl="0" algn="l">
              <a:lnSpc>
                <a:spcPct val="149400"/>
              </a:lnSpc>
            </a:pPr>
            <a:r>
              <a:rPr lang="en-US" sz="36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- </a:t>
            </a:r>
            <a:r>
              <a:rPr lang="ko-KR" sz="36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정부</a:t>
            </a:r>
            <a:r>
              <a:rPr lang="en-US" sz="36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36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및</a:t>
            </a:r>
            <a:r>
              <a:rPr lang="en-US" sz="36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36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규제</a:t>
            </a:r>
            <a:r>
              <a:rPr lang="en-US" sz="36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36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기관</a:t>
            </a:r>
            <a:r>
              <a:rPr lang="en-US" sz="36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(KISA, </a:t>
            </a:r>
            <a:r>
              <a:rPr lang="ko-KR" sz="36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과기정통부</a:t>
            </a:r>
            <a:r>
              <a:rPr lang="en-US" sz="36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) : </a:t>
            </a:r>
            <a:r>
              <a:rPr lang="ko-KR" sz="36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국가</a:t>
            </a:r>
            <a:r>
              <a:rPr lang="en-US" sz="36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36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인터넷</a:t>
            </a:r>
            <a:r>
              <a:rPr lang="en-US" sz="36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36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인프라</a:t>
            </a:r>
            <a:r>
              <a:rPr lang="en-US" sz="36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36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보호</a:t>
            </a:r>
            <a:r>
              <a:rPr lang="en-US" sz="36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, </a:t>
            </a:r>
            <a:r>
              <a:rPr lang="ko-KR" sz="36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정책</a:t>
            </a:r>
            <a:r>
              <a:rPr lang="en-US" sz="36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36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수립</a:t>
            </a:r>
            <a:r>
              <a:rPr lang="en-US" sz="36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36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지원</a:t>
            </a:r>
          </a:p>
          <a:p>
            <a:pPr lvl="0" algn="l">
              <a:lnSpc>
                <a:spcPct val="149400"/>
              </a:lnSpc>
            </a:pPr>
            <a:r>
              <a:rPr lang="en-US" sz="36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- </a:t>
            </a:r>
            <a:r>
              <a:rPr lang="ko-KR" sz="36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대학</a:t>
            </a:r>
            <a:r>
              <a:rPr lang="en-US" sz="36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36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및</a:t>
            </a:r>
            <a:r>
              <a:rPr lang="en-US" sz="36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36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연구기관</a:t>
            </a:r>
            <a:r>
              <a:rPr lang="en-US" sz="36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: </a:t>
            </a:r>
            <a:r>
              <a:rPr lang="ko-KR" sz="36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연구</a:t>
            </a:r>
            <a:r>
              <a:rPr lang="en-US" sz="36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36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데이터</a:t>
            </a:r>
            <a:r>
              <a:rPr lang="en-US" sz="36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36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분석</a:t>
            </a:r>
            <a:r>
              <a:rPr lang="en-US" sz="36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36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용이</a:t>
            </a:r>
            <a:r>
              <a:rPr lang="en-US" sz="36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, </a:t>
            </a:r>
            <a:r>
              <a:rPr lang="ko-KR" sz="36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시각화를</a:t>
            </a:r>
            <a:r>
              <a:rPr lang="en-US" sz="36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36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통한</a:t>
            </a:r>
            <a:r>
              <a:rPr lang="en-US" sz="36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36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인사이트</a:t>
            </a:r>
            <a:r>
              <a:rPr lang="en-US" sz="36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36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도출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295400" y="1524000"/>
            <a:ext cx="9004300" cy="952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5400" b="0" i="0" u="none" strike="noStrike">
                <a:solidFill>
                  <a:srgbClr val="383838"/>
                </a:solidFill>
                <a:latin typeface="Pretendard Bold"/>
              </a:rPr>
              <a:t>5. </a:t>
            </a:r>
            <a:r>
              <a:rPr lang="ko-KR" sz="5400" b="0" i="0" u="none" strike="noStrike">
                <a:solidFill>
                  <a:srgbClr val="383838"/>
                </a:solidFill>
                <a:ea typeface="Pretendard Bold"/>
              </a:rPr>
              <a:t>이해당사자</a:t>
            </a:r>
            <a:r>
              <a:rPr lang="en-US" sz="5400" b="0" i="0" u="none" strike="noStrike">
                <a:solidFill>
                  <a:srgbClr val="383838"/>
                </a:solidFill>
                <a:latin typeface="Pretendard Bold"/>
              </a:rPr>
              <a:t> </a:t>
            </a:r>
            <a:r>
              <a:rPr lang="ko-KR" sz="5400" b="0" i="0" u="none" strike="noStrike">
                <a:solidFill>
                  <a:srgbClr val="383838"/>
                </a:solidFill>
                <a:ea typeface="Pretendard Bold"/>
              </a:rPr>
              <a:t>및</a:t>
            </a:r>
            <a:r>
              <a:rPr lang="en-US" sz="5400" b="0" i="0" u="none" strike="noStrike">
                <a:solidFill>
                  <a:srgbClr val="383838"/>
                </a:solidFill>
                <a:latin typeface="Pretendard Bold"/>
              </a:rPr>
              <a:t> </a:t>
            </a:r>
            <a:r>
              <a:rPr lang="ko-KR" sz="5400" b="0" i="0" u="none" strike="noStrike">
                <a:solidFill>
                  <a:srgbClr val="383838"/>
                </a:solidFill>
                <a:ea typeface="Pretendard Bold"/>
              </a:rPr>
              <a:t>기대</a:t>
            </a:r>
            <a:r>
              <a:rPr lang="en-US" sz="5400" b="0" i="0" u="none" strike="noStrike">
                <a:solidFill>
                  <a:srgbClr val="383838"/>
                </a:solidFill>
                <a:latin typeface="Pretendard Bold"/>
              </a:rPr>
              <a:t> </a:t>
            </a:r>
            <a:r>
              <a:rPr lang="ko-KR" sz="5400" b="0" i="0" u="none" strike="noStrike">
                <a:solidFill>
                  <a:srgbClr val="383838"/>
                </a:solidFill>
                <a:ea typeface="Pretendard Bold"/>
              </a:rPr>
              <a:t>효과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EF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100" y="2882900"/>
            <a:ext cx="16433800" cy="74041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4795500" y="927100"/>
            <a:ext cx="21971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500" b="0" i="0" u="none" strike="noStrike">
                <a:solidFill>
                  <a:srgbClr val="A8A59B"/>
                </a:solidFill>
                <a:latin typeface="Pretendard Regular"/>
              </a:rPr>
              <a:t>Presentation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1574800" y="4114800"/>
            <a:ext cx="15417800" cy="5029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3100" y="4470400"/>
            <a:ext cx="6832600" cy="43053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3517900" y="5003800"/>
            <a:ext cx="3683000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3600" b="0" i="0" u="none" strike="noStrike">
                <a:solidFill>
                  <a:srgbClr val="383838"/>
                </a:solidFill>
                <a:ea typeface="Pretendard Bold"/>
              </a:rPr>
              <a:t>사용</a:t>
            </a:r>
            <a:r>
              <a:rPr lang="en-US" sz="3600" b="0" i="0" u="none" strike="noStrike">
                <a:solidFill>
                  <a:srgbClr val="383838"/>
                </a:solidFill>
                <a:latin typeface="Pretendard Bold"/>
              </a:rPr>
              <a:t> </a:t>
            </a:r>
            <a:r>
              <a:rPr lang="ko-KR" sz="3600" b="0" i="0" u="none" strike="noStrike">
                <a:solidFill>
                  <a:srgbClr val="383838"/>
                </a:solidFill>
                <a:ea typeface="Pretendard Bold"/>
              </a:rPr>
              <a:t>기술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387600" y="5892800"/>
            <a:ext cx="5765800" cy="2298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9400"/>
              </a:lnSpc>
            </a:pPr>
            <a:r>
              <a:rPr lang="en-US" sz="21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LLM </a:t>
            </a:r>
            <a:r>
              <a:rPr lang="ko-KR" sz="21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모델</a:t>
            </a:r>
            <a:r>
              <a:rPr lang="en-US" sz="21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: GPT </a:t>
            </a:r>
            <a:r>
              <a:rPr lang="ko-KR" sz="21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기반</a:t>
            </a:r>
            <a:r>
              <a:rPr lang="en-US" sz="21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자연어</a:t>
            </a:r>
            <a:r>
              <a:rPr lang="en-US" sz="21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질의</a:t>
            </a:r>
            <a:r>
              <a:rPr lang="en-US" sz="21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분석</a:t>
            </a:r>
          </a:p>
          <a:p>
            <a:pPr lvl="0" algn="l">
              <a:lnSpc>
                <a:spcPct val="149400"/>
              </a:lnSpc>
            </a:pPr>
            <a:r>
              <a:rPr lang="ko-KR" sz="21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데이터</a:t>
            </a:r>
            <a:r>
              <a:rPr lang="en-US" sz="21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처리</a:t>
            </a:r>
            <a:r>
              <a:rPr lang="en-US" sz="21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: PYTHON, PANDAS, SQLALCHEMY</a:t>
            </a:r>
          </a:p>
          <a:p>
            <a:pPr lvl="0" algn="l">
              <a:lnSpc>
                <a:spcPct val="149400"/>
              </a:lnSpc>
            </a:pPr>
            <a:r>
              <a:rPr lang="ko-KR" sz="21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웹</a:t>
            </a:r>
            <a:r>
              <a:rPr lang="en-US" sz="21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대시보드</a:t>
            </a:r>
            <a:r>
              <a:rPr lang="en-US" sz="21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: REACT, D3.JS, FLASK (OR FASTAPI)</a:t>
            </a:r>
          </a:p>
          <a:p>
            <a:pPr lvl="0" algn="l">
              <a:lnSpc>
                <a:spcPct val="149400"/>
              </a:lnSpc>
            </a:pPr>
            <a:r>
              <a:rPr lang="en-US" sz="21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BGP </a:t>
            </a:r>
            <a:r>
              <a:rPr lang="ko-KR" sz="21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데이터</a:t>
            </a:r>
            <a:r>
              <a:rPr lang="en-US" sz="21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수집</a:t>
            </a:r>
            <a:r>
              <a:rPr lang="en-US" sz="21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: RIPE, ROUTEVIEWS, BGPSTREAM </a:t>
            </a:r>
            <a:r>
              <a:rPr lang="ko-KR" sz="21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활용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91700" y="4470400"/>
            <a:ext cx="6832600" cy="43053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1391900" y="5003800"/>
            <a:ext cx="3683000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3600" b="0" i="0" u="none" strike="noStrike">
                <a:solidFill>
                  <a:srgbClr val="383838"/>
                </a:solidFill>
                <a:ea typeface="Pretendard Bold"/>
              </a:rPr>
              <a:t>아키텍처</a:t>
            </a:r>
            <a:r>
              <a:rPr lang="en-US" sz="3600" b="0" i="0" u="none" strike="noStrike">
                <a:solidFill>
                  <a:srgbClr val="383838"/>
                </a:solidFill>
                <a:latin typeface="Pretendard Bold"/>
              </a:rPr>
              <a:t> </a:t>
            </a:r>
            <a:r>
              <a:rPr lang="ko-KR" sz="3600" b="0" i="0" u="none" strike="noStrike">
                <a:solidFill>
                  <a:srgbClr val="383838"/>
                </a:solidFill>
                <a:ea typeface="Pretendard Bold"/>
              </a:rPr>
              <a:t>개요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375900" y="6146800"/>
            <a:ext cx="5765800" cy="927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9400"/>
              </a:lnSpc>
            </a:pPr>
            <a:r>
              <a:rPr lang="ko-KR" sz="23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데이터</a:t>
            </a:r>
            <a:r>
              <a:rPr lang="en-US" sz="23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수집</a:t>
            </a:r>
            <a:r>
              <a:rPr lang="en-US" sz="23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→ </a:t>
            </a:r>
            <a:r>
              <a:rPr lang="ko-KR" sz="23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전처리</a:t>
            </a:r>
            <a:r>
              <a:rPr lang="en-US" sz="23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→ LLM </a:t>
            </a:r>
            <a:r>
              <a:rPr lang="ko-KR" sz="23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분석</a:t>
            </a:r>
            <a:r>
              <a:rPr lang="en-US" sz="23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→ </a:t>
            </a:r>
            <a:r>
              <a:rPr lang="ko-KR" sz="23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시각화</a:t>
            </a:r>
            <a:r>
              <a:rPr lang="en-US" sz="23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→ </a:t>
            </a:r>
            <a:r>
              <a:rPr lang="ko-KR" sz="23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사용자</a:t>
            </a:r>
            <a:r>
              <a:rPr lang="en-US" sz="23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피드백</a:t>
            </a:r>
            <a:r>
              <a:rPr lang="en-US" sz="23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3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반영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674100" y="5994400"/>
            <a:ext cx="1206500" cy="1079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6000" b="0" i="0" u="none" strike="noStrike">
                <a:solidFill>
                  <a:srgbClr val="E2E1E1"/>
                </a:solidFill>
                <a:latin typeface="Pretendard SemiBold"/>
              </a:rPr>
              <a:t>+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95400" y="1524000"/>
            <a:ext cx="12966700" cy="952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5400" b="0" i="0" u="none" strike="noStrike">
                <a:solidFill>
                  <a:srgbClr val="383838"/>
                </a:solidFill>
                <a:latin typeface="Pretendard Bold"/>
              </a:rPr>
              <a:t>6. </a:t>
            </a:r>
            <a:r>
              <a:rPr lang="ko-KR" sz="5400" b="0" i="0" u="none" strike="noStrike">
                <a:solidFill>
                  <a:srgbClr val="383838"/>
                </a:solidFill>
                <a:ea typeface="Pretendard Bold"/>
              </a:rPr>
              <a:t>기술적</a:t>
            </a:r>
            <a:r>
              <a:rPr lang="en-US" sz="5400" b="0" i="0" u="none" strike="noStrike">
                <a:solidFill>
                  <a:srgbClr val="383838"/>
                </a:solidFill>
                <a:latin typeface="Pretendard Bold"/>
              </a:rPr>
              <a:t> </a:t>
            </a:r>
            <a:r>
              <a:rPr lang="ko-KR" sz="5400" b="0" i="0" u="none" strike="noStrike">
                <a:solidFill>
                  <a:srgbClr val="383838"/>
                </a:solidFill>
                <a:ea typeface="Pretendard Bold"/>
              </a:rPr>
              <a:t>접근</a:t>
            </a:r>
            <a:r>
              <a:rPr lang="en-US" sz="5400" b="0" i="0" u="none" strike="noStrike">
                <a:solidFill>
                  <a:srgbClr val="383838"/>
                </a:solidFill>
                <a:latin typeface="Pretendard Bold"/>
              </a:rPr>
              <a:t> </a:t>
            </a:r>
            <a:r>
              <a:rPr lang="ko-KR" sz="5400" b="0" i="0" u="none" strike="noStrike">
                <a:solidFill>
                  <a:srgbClr val="383838"/>
                </a:solidFill>
                <a:ea typeface="Pretendard Bold"/>
              </a:rPr>
              <a:t>방식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EF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100" y="2882900"/>
            <a:ext cx="16433800" cy="74041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4795500" y="927100"/>
            <a:ext cx="21971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500" b="0" i="0" u="none" strike="noStrike">
                <a:solidFill>
                  <a:srgbClr val="A8A59B"/>
                </a:solidFill>
                <a:latin typeface="Pretendard Regular"/>
              </a:rPr>
              <a:t>Presentation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778000" y="4051300"/>
            <a:ext cx="14820900" cy="3937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9400"/>
              </a:lnSpc>
            </a:pPr>
            <a:r>
              <a:rPr lang="en-US" sz="36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- </a:t>
            </a:r>
            <a:r>
              <a:rPr lang="ko-KR" sz="36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사용자</a:t>
            </a:r>
            <a:r>
              <a:rPr lang="en-US" sz="36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36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친화적인</a:t>
            </a:r>
            <a:r>
              <a:rPr lang="en-US" sz="36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BGP </a:t>
            </a:r>
            <a:r>
              <a:rPr lang="ko-KR" sz="36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분석</a:t>
            </a:r>
            <a:r>
              <a:rPr lang="en-US" sz="36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36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시스템</a:t>
            </a:r>
            <a:r>
              <a:rPr lang="en-US" sz="36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36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제공</a:t>
            </a:r>
          </a:p>
          <a:p>
            <a:pPr lvl="0" algn="l">
              <a:lnSpc>
                <a:spcPct val="149400"/>
              </a:lnSpc>
            </a:pPr>
            <a:r>
              <a:rPr lang="en-US" sz="36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- </a:t>
            </a:r>
            <a:r>
              <a:rPr lang="ko-KR" sz="36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실시간</a:t>
            </a:r>
            <a:r>
              <a:rPr lang="en-US" sz="36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36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및</a:t>
            </a:r>
            <a:r>
              <a:rPr lang="en-US" sz="36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36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과거</a:t>
            </a:r>
            <a:r>
              <a:rPr lang="en-US" sz="36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36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데이터</a:t>
            </a:r>
            <a:r>
              <a:rPr lang="en-US" sz="36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36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분석</a:t>
            </a:r>
            <a:r>
              <a:rPr lang="en-US" sz="36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36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지원</a:t>
            </a:r>
          </a:p>
          <a:p>
            <a:pPr lvl="0" algn="l">
              <a:lnSpc>
                <a:spcPct val="149400"/>
              </a:lnSpc>
            </a:pPr>
            <a:r>
              <a:rPr lang="en-US" sz="36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- </a:t>
            </a:r>
            <a:r>
              <a:rPr lang="ko-KR" sz="36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보안</a:t>
            </a:r>
            <a:r>
              <a:rPr lang="en-US" sz="36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36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위협</a:t>
            </a:r>
            <a:r>
              <a:rPr lang="en-US" sz="36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36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탐지</a:t>
            </a:r>
            <a:r>
              <a:rPr lang="en-US" sz="36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36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및</a:t>
            </a:r>
            <a:r>
              <a:rPr lang="en-US" sz="36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36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네트워크</a:t>
            </a:r>
            <a:r>
              <a:rPr lang="en-US" sz="36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36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장애</a:t>
            </a:r>
            <a:r>
              <a:rPr lang="en-US" sz="36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36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대응</a:t>
            </a:r>
            <a:r>
              <a:rPr lang="en-US" sz="36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36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강화</a:t>
            </a:r>
          </a:p>
          <a:p>
            <a:pPr lvl="0" algn="l">
              <a:lnSpc>
                <a:spcPct val="149400"/>
              </a:lnSpc>
            </a:pPr>
            <a:r>
              <a:rPr lang="en-US" sz="36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- </a:t>
            </a:r>
            <a:r>
              <a:rPr lang="ko-KR" sz="36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데이터</a:t>
            </a:r>
            <a:r>
              <a:rPr lang="en-US" sz="36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36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시각화를</a:t>
            </a:r>
            <a:r>
              <a:rPr lang="en-US" sz="36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36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통한</a:t>
            </a:r>
            <a:r>
              <a:rPr lang="en-US" sz="36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36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네트워크</a:t>
            </a:r>
            <a:r>
              <a:rPr lang="en-US" sz="36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36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운영</a:t>
            </a:r>
            <a:r>
              <a:rPr lang="en-US" sz="36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36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및</a:t>
            </a:r>
            <a:r>
              <a:rPr lang="en-US" sz="36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36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연구</a:t>
            </a:r>
            <a:r>
              <a:rPr lang="en-US" sz="36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36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지원</a:t>
            </a:r>
          </a:p>
          <a:p>
            <a:pPr lvl="0" algn="l">
              <a:lnSpc>
                <a:spcPct val="149400"/>
              </a:lnSpc>
            </a:pPr>
            <a:r>
              <a:rPr lang="en-US" sz="36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- LLM </a:t>
            </a:r>
            <a:r>
              <a:rPr lang="ko-KR" sz="36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기반</a:t>
            </a:r>
            <a:r>
              <a:rPr lang="en-US" sz="36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36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자동</a:t>
            </a:r>
            <a:r>
              <a:rPr lang="en-US" sz="36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36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분석을</a:t>
            </a:r>
            <a:r>
              <a:rPr lang="en-US" sz="36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36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통한</a:t>
            </a:r>
            <a:r>
              <a:rPr lang="en-US" sz="36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36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편리한</a:t>
            </a:r>
            <a:r>
              <a:rPr lang="en-US" sz="36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36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데이터</a:t>
            </a:r>
            <a:r>
              <a:rPr lang="en-US" sz="36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36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탐색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295400" y="1524000"/>
            <a:ext cx="9004300" cy="952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5400" b="0" i="0" u="none" strike="noStrike">
                <a:solidFill>
                  <a:srgbClr val="383838"/>
                </a:solidFill>
                <a:latin typeface="Pretendard Bold"/>
              </a:rPr>
              <a:t>7. </a:t>
            </a:r>
            <a:r>
              <a:rPr lang="ko-KR" sz="5400" b="0" i="0" u="none" strike="noStrike">
                <a:solidFill>
                  <a:srgbClr val="383838"/>
                </a:solidFill>
                <a:ea typeface="Pretendard Bold"/>
              </a:rPr>
              <a:t>기대</a:t>
            </a:r>
            <a:r>
              <a:rPr lang="en-US" sz="5400" b="0" i="0" u="none" strike="noStrike">
                <a:solidFill>
                  <a:srgbClr val="383838"/>
                </a:solidFill>
                <a:latin typeface="Pretendard Bold"/>
              </a:rPr>
              <a:t> </a:t>
            </a:r>
            <a:r>
              <a:rPr lang="ko-KR" sz="5400" b="0" i="0" u="none" strike="noStrike">
                <a:solidFill>
                  <a:srgbClr val="383838"/>
                </a:solidFill>
                <a:ea typeface="Pretendard Bold"/>
              </a:rPr>
              <a:t>결과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8A59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927100"/>
            <a:ext cx="17145000" cy="635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9334500"/>
            <a:ext cx="17145000" cy="254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9690100" y="6121400"/>
            <a:ext cx="7670800" cy="166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1300"/>
              </a:lnSpc>
            </a:pPr>
            <a:r>
              <a:rPr lang="ko-KR" sz="9400" b="0" i="0" u="none" strike="noStrike" spc="100">
                <a:solidFill>
                  <a:srgbClr val="FFFFFF"/>
                </a:solidFill>
                <a:ea typeface="Pretendard Bold"/>
              </a:rPr>
              <a:t>감사합니다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31400" y="8026400"/>
            <a:ext cx="7429500" cy="7112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0109200" y="8128000"/>
            <a:ext cx="7073900" cy="46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600" b="0" i="0" u="none" strike="noStrike">
                <a:solidFill>
                  <a:srgbClr val="A8A59B"/>
                </a:solidFill>
                <a:latin typeface="Pretendard SemiBold"/>
              </a:rPr>
              <a:t>20</a:t>
            </a:r>
            <a:r>
              <a:rPr lang="ko-KR" sz="2600" b="0" i="0" u="none" strike="noStrike">
                <a:solidFill>
                  <a:srgbClr val="A8A59B"/>
                </a:solidFill>
                <a:ea typeface="Pretendard SemiBold"/>
              </a:rPr>
              <a:t>학번</a:t>
            </a:r>
            <a:r>
              <a:rPr lang="en-US" sz="2600" b="0" i="0" u="none" strike="noStrike">
                <a:solidFill>
                  <a:srgbClr val="A8A59B"/>
                </a:solidFill>
                <a:latin typeface="Pretendard SemiBold"/>
              </a:rPr>
              <a:t> </a:t>
            </a:r>
            <a:r>
              <a:rPr lang="ko-KR" sz="2600" b="0" i="0" u="none" strike="noStrike">
                <a:solidFill>
                  <a:srgbClr val="A8A59B"/>
                </a:solidFill>
                <a:ea typeface="Pretendard SemiBold"/>
              </a:rPr>
              <a:t>손봉우</a:t>
            </a:r>
            <a:r>
              <a:rPr lang="en-US" sz="2600" b="0" i="0" u="none" strike="noStrike">
                <a:solidFill>
                  <a:srgbClr val="A8A59B"/>
                </a:solidFill>
                <a:latin typeface="Pretendard SemiBold"/>
              </a:rPr>
              <a:t>, 20 </a:t>
            </a:r>
            <a:r>
              <a:rPr lang="ko-KR" sz="2600" b="0" i="0" u="none" strike="noStrike">
                <a:solidFill>
                  <a:srgbClr val="A8A59B"/>
                </a:solidFill>
                <a:ea typeface="Pretendard SemiBold"/>
              </a:rPr>
              <a:t>양준혁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452</Words>
  <Application>Microsoft Office PowerPoint</Application>
  <PresentationFormat>사용자 지정</PresentationFormat>
  <Paragraphs>70</Paragraphs>
  <Slides>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5" baseType="lpstr">
      <vt:lpstr>Calibri</vt:lpstr>
      <vt:lpstr>Arial</vt:lpstr>
      <vt:lpstr>Pretendard Bold</vt:lpstr>
      <vt:lpstr>Pretendard SemiBold</vt:lpstr>
      <vt:lpstr>Pretendard Regular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yang</dc:creator>
  <cp:lastModifiedBy>양준혁</cp:lastModifiedBy>
  <cp:revision>2</cp:revision>
  <dcterms:created xsi:type="dcterms:W3CDTF">2006-08-16T00:00:00Z</dcterms:created>
  <dcterms:modified xsi:type="dcterms:W3CDTF">2025-03-13T15:28:31Z</dcterms:modified>
</cp:coreProperties>
</file>